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89" r:id="rId3"/>
    <p:sldId id="278" r:id="rId4"/>
    <p:sldId id="279" r:id="rId5"/>
    <p:sldId id="291" r:id="rId6"/>
    <p:sldId id="258" r:id="rId7"/>
    <p:sldId id="273" r:id="rId8"/>
    <p:sldId id="274" r:id="rId9"/>
    <p:sldId id="292" r:id="rId10"/>
    <p:sldId id="294" r:id="rId11"/>
    <p:sldId id="284" r:id="rId12"/>
    <p:sldId id="280" r:id="rId13"/>
    <p:sldId id="285" r:id="rId14"/>
    <p:sldId id="295" r:id="rId15"/>
    <p:sldId id="297" r:id="rId16"/>
    <p:sldId id="296" r:id="rId17"/>
    <p:sldId id="286" r:id="rId18"/>
    <p:sldId id="281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C7C700"/>
    <a:srgbClr val="848400"/>
    <a:srgbClr val="6D0000"/>
    <a:srgbClr val="672E09"/>
    <a:srgbClr val="331649"/>
    <a:srgbClr val="FF1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5768"/>
  </p:normalViewPr>
  <p:slideViewPr>
    <p:cSldViewPr snapToGrid="0" snapToObjects="1">
      <p:cViewPr>
        <p:scale>
          <a:sx n="50" d="100"/>
          <a:sy n="50" d="100"/>
        </p:scale>
        <p:origin x="928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9BA8-B6B3-0947-8470-0ECF37A93AD9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B281-4FD3-D649-8568-5D3287A5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Your Name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Here to pitch Himalayas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Our firm’s slogan</a:t>
            </a:r>
          </a:p>
        </p:txBody>
      </p:sp>
    </p:spTree>
    <p:extLst>
      <p:ext uri="{BB962C8B-B14F-4D97-AF65-F5344CB8AC3E}">
        <p14:creationId xmlns:p14="http://schemas.microsoft.com/office/powerpoint/2010/main" val="279914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72633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29803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271606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81555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13753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48329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4230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538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7537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18671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9932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6970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634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410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69319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830-CF75-6244-9E71-C5424BC3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135D0-55D9-7D43-8558-AB9E521C4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A4CB-1C6F-8748-B827-FD5CC64B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5640-E8A7-B143-B95C-1EF3B775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CDB0-BDF1-C944-9D85-A7A2CC88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477A-A07E-D541-B027-4DE05B84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E3D-27E3-234C-8984-714319DB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F13E-5565-B04F-A9EE-3EA69622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3460-949B-1649-AC8A-866DF1B2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5DA4-3036-D649-A165-807A698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A3AE5-E263-2C4C-87CE-56DC11E15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5EF4B-D8EE-F549-9417-6FC129B2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3D0C8-7628-F54E-8A0A-DD8313E3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C5DE-28B5-5F4C-928F-DDBA81D4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F89B-B65B-3C44-A875-1088467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2CB2-F05E-964A-88D5-FDB4F1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398-0EE6-1A47-8A95-863BA0B1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B2C-9D25-8F4F-9D87-96CA9F23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DE-5ED8-084F-923C-586ED3F3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E83F-8938-7740-AB2F-27E82BC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5A8B-D401-0440-906F-A061E37C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8D50-229B-FD4B-95BD-2597788F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CF68-B443-C843-A748-3A43270C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1A8F-17E2-414E-978D-D4DFAC7F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DFA4-7C82-DA43-B3A1-E14A1E3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43EB-606D-AA41-9D71-0157CF56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5C6D-9A89-DE43-B879-42949E265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0A327-277E-D647-AF82-C25AE5BE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C1B10-BB69-1E4D-96E8-3CF8069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6B9C-4CB8-5F42-857A-7CE0D89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1CC-D18C-F24A-8724-848AF39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029-54F3-D743-AB2C-DBE5E590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26F-5E8C-5146-BA82-9A6D0022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52ED0-3A45-8140-B423-8D333175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246E-4FAA-B94E-BEC3-D9F062CE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1678-FEDD-9A40-A2CE-770BE68F8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9790C-E09B-9445-B084-C1E3483B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5CB5E-20BF-0A43-A8ED-02C8EEC2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57E9F-F28D-2049-992F-91C78D6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CE52-6F1D-7342-B24E-D29B695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C70FF-5D5F-294A-A628-90710EA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E8F4E-32C2-854F-BADC-75CAED9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6401-DC4D-E34C-8A23-67D4DE7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67EC5-0D8D-074B-95A2-94FC5C96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A0EEE-56F6-9541-BDBC-174F5C9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2076-2162-0743-B1DF-47E208F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F800-D882-7444-8812-34C123E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F7B7-D251-EB45-BDD6-617823C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743F-0FA0-B840-AE6B-8FC39BC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1635-6022-D44C-959B-20BC3FF1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0EE6D-FC7A-E548-9173-00A614EB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4039-A3F4-D145-AD7B-B07B62B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4BE5-160C-4541-BB2C-9B54B21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B9BF-E810-EF4B-8F2C-26529733D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4091-17F6-244D-8B53-45FAAF4A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3C725-81A7-4A4B-B172-E865980F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53DB-0D25-C341-9786-EE7C92F7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1AD1-56EC-D04F-BE1F-C29D447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D7A3A-6ED5-5F4A-8E4F-5570431F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89EC-C2CC-E241-9CBE-DA2FFBC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1230-E1D6-6A45-B0F4-A5023E9D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66D1-98D2-9D49-87EB-C39B08030F4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942-5DD2-EE4B-B7BF-ECDFED401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A6E4-DC0E-864D-93F6-027806F2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34.77.225.13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5.189.235.240:808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 txBox="1"/>
          <p:nvPr/>
        </p:nvSpPr>
        <p:spPr>
          <a:xfrm>
            <a:off x="3412271" y="3044280"/>
            <a:ext cx="53674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Shuaib Hussain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9694" y="816963"/>
            <a:ext cx="69526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100" b="1"/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BANKING APPLICATION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0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7855994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Epic I: User Story and Use Case I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C64814-4DEB-6D47-8DFF-B0634909D135}"/>
              </a:ext>
            </a:extLst>
          </p:cNvPr>
          <p:cNvSpPr/>
          <p:nvPr/>
        </p:nvSpPr>
        <p:spPr>
          <a:xfrm>
            <a:off x="2104845" y="3100079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B472B5-3BC5-B147-93B0-7E38C36FEEFA}"/>
              </a:ext>
            </a:extLst>
          </p:cNvPr>
          <p:cNvSpPr/>
          <p:nvPr/>
        </p:nvSpPr>
        <p:spPr>
          <a:xfrm>
            <a:off x="838199" y="1825625"/>
            <a:ext cx="5181600" cy="86498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get an Account number &amp; IBAN so that I can make transactions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48E7F2-1D29-F944-8164-DD7E9A1CFDBC}"/>
              </a:ext>
            </a:extLst>
          </p:cNvPr>
          <p:cNvSpPr/>
          <p:nvPr/>
        </p:nvSpPr>
        <p:spPr>
          <a:xfrm>
            <a:off x="2104845" y="4262198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Generator section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602890-5D0A-A540-A7B1-4AE8E62C1313}"/>
              </a:ext>
            </a:extLst>
          </p:cNvPr>
          <p:cNvSpPr/>
          <p:nvPr/>
        </p:nvSpPr>
        <p:spPr>
          <a:xfrm>
            <a:off x="2104845" y="5424317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Generation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3F786A-E802-9549-B161-910683BB502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433310" y="3852725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E87A3-E4FF-FA43-A9E9-E08476A276A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433310" y="5014844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4E3E1-BE95-144C-9F26-96470BD51F5A}"/>
              </a:ext>
            </a:extLst>
          </p:cNvPr>
          <p:cNvSpPr/>
          <p:nvPr/>
        </p:nvSpPr>
        <p:spPr>
          <a:xfrm>
            <a:off x="7395143" y="1825626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visits the website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F7C372-64AC-4749-BC2A-4575527E7E11}"/>
              </a:ext>
            </a:extLst>
          </p:cNvPr>
          <p:cNvSpPr/>
          <p:nvPr/>
        </p:nvSpPr>
        <p:spPr>
          <a:xfrm>
            <a:off x="7395143" y="3021909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Navigates to the Generator section after logging 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1B4946-34E0-2A40-AE75-25B4ACD005DB}"/>
              </a:ext>
            </a:extLst>
          </p:cNvPr>
          <p:cNvSpPr/>
          <p:nvPr/>
        </p:nvSpPr>
        <p:spPr>
          <a:xfrm>
            <a:off x="7395143" y="4218192"/>
            <a:ext cx="2807999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presses the Generate Button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DC16F3-0B53-4B4D-B76C-9825558626BB}"/>
              </a:ext>
            </a:extLst>
          </p:cNvPr>
          <p:cNvSpPr/>
          <p:nvPr/>
        </p:nvSpPr>
        <p:spPr>
          <a:xfrm>
            <a:off x="7395143" y="5414475"/>
            <a:ext cx="2807998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is satisfied with the ease of use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45B7C-298E-5F48-A0CE-F6DA337DC5C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799143" y="2588114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D031B9-F714-8240-9C5E-7CFED2C2E8F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799143" y="3784397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F8AA4A-7546-C640-8ADA-FDE878DE27F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8799142" y="4980680"/>
            <a:ext cx="1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3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8088827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Entity Relationship Diagram</a:t>
            </a:r>
            <a:endParaRPr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4BB8FEA-432A-CB42-9109-682354A1D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53050" y="2076450"/>
            <a:ext cx="1485900" cy="2705100"/>
          </a:xfrm>
        </p:spPr>
      </p:pic>
    </p:spTree>
    <p:extLst>
      <p:ext uri="{BB962C8B-B14F-4D97-AF65-F5344CB8AC3E}">
        <p14:creationId xmlns:p14="http://schemas.microsoft.com/office/powerpoint/2010/main" val="265548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FD28E-418B-014B-95F1-FD23A22F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2" y="1654824"/>
            <a:ext cx="5615696" cy="44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Test Log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36E3D-D99D-A846-AECD-64CA39C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57" y="1710690"/>
            <a:ext cx="4229100" cy="41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CI Pipeline</a:t>
            </a:r>
            <a:endParaRPr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8F98AD-DEDC-7943-AA98-0263B4A38A6C}"/>
              </a:ext>
            </a:extLst>
          </p:cNvPr>
          <p:cNvSpPr/>
          <p:nvPr/>
        </p:nvSpPr>
        <p:spPr>
          <a:xfrm>
            <a:off x="838200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Source Code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146A26-2336-5241-B9B7-A750DDD3B2E6}"/>
              </a:ext>
            </a:extLst>
          </p:cNvPr>
          <p:cNvSpPr/>
          <p:nvPr/>
        </p:nvSpPr>
        <p:spPr>
          <a:xfrm>
            <a:off x="4884707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VCS</a:t>
            </a:r>
          </a:p>
          <a:p>
            <a:pPr algn="ctr"/>
            <a:r>
              <a:rPr lang="en-US" b="1" dirty="0"/>
              <a:t>Git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D95702-F225-C742-9FB6-E546A4DE3BC8}"/>
              </a:ext>
            </a:extLst>
          </p:cNvPr>
          <p:cNvSpPr/>
          <p:nvPr/>
        </p:nvSpPr>
        <p:spPr>
          <a:xfrm>
            <a:off x="8931215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PM TOOL</a:t>
            </a:r>
          </a:p>
          <a:p>
            <a:pPr algn="ctr"/>
            <a:r>
              <a:rPr lang="en-US" b="1" dirty="0"/>
              <a:t>Asana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041F08-13FD-8D41-9E40-87B4ADD00D1E}"/>
              </a:ext>
            </a:extLst>
          </p:cNvPr>
          <p:cNvSpPr/>
          <p:nvPr/>
        </p:nvSpPr>
        <p:spPr>
          <a:xfrm>
            <a:off x="4884706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 SERVER</a:t>
            </a:r>
          </a:p>
          <a:p>
            <a:pPr algn="ctr"/>
            <a:r>
              <a:rPr lang="en-US" b="1" dirty="0"/>
              <a:t>Jenkins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F72DAD-A850-5449-8E37-27543225870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60785" y="2201948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86C498-3B1A-164A-AE74-23A4B0B2989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7292" y="2201948"/>
            <a:ext cx="162392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EE2691-A7F0-974F-B2BC-3F8C54EBC3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095999" y="2578271"/>
            <a:ext cx="1" cy="4333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970D60-1606-0A40-8919-12811938C320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3260783" y="4583599"/>
            <a:ext cx="162392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33F76F-7DF9-854B-8F7D-09DBE07A3EFD}"/>
              </a:ext>
            </a:extLst>
          </p:cNvPr>
          <p:cNvSpPr/>
          <p:nvPr/>
        </p:nvSpPr>
        <p:spPr>
          <a:xfrm>
            <a:off x="4884706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  <a:p>
            <a:pPr algn="ctr"/>
            <a:r>
              <a:rPr lang="en-US" b="1" dirty="0"/>
              <a:t>SQL Instance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99E2946-3278-484F-8FE3-DA9E4C7A6DD1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16200000" flipH="1">
            <a:off x="1832841" y="5186330"/>
            <a:ext cx="43330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58AC38-3C80-4D48-B8A9-0E35EEEB585D}"/>
              </a:ext>
            </a:extLst>
          </p:cNvPr>
          <p:cNvSpPr/>
          <p:nvPr/>
        </p:nvSpPr>
        <p:spPr>
          <a:xfrm>
            <a:off x="838199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 Environment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610AC4-5FB3-A84A-AD28-3B7F9CF9506E}"/>
              </a:ext>
            </a:extLst>
          </p:cNvPr>
          <p:cNvSpPr/>
          <p:nvPr/>
        </p:nvSpPr>
        <p:spPr>
          <a:xfrm>
            <a:off x="4884706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Production Environment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2981BF-487B-894A-AD9D-FB1A8331C6A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260784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112BDD-94F1-8E4E-B2F3-8FCFE5E4E2E8}"/>
              </a:ext>
            </a:extLst>
          </p:cNvPr>
          <p:cNvSpPr/>
          <p:nvPr/>
        </p:nvSpPr>
        <p:spPr>
          <a:xfrm>
            <a:off x="838198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DEPLOYMENT SERVER</a:t>
            </a:r>
          </a:p>
          <a:p>
            <a:pPr algn="ctr"/>
            <a:r>
              <a:rPr lang="en-US" b="1" dirty="0"/>
              <a:t>Application Instance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57A602-E39B-B944-AC1B-F15BC8ECD436}"/>
              </a:ext>
            </a:extLst>
          </p:cNvPr>
          <p:cNvCxnSpPr>
            <a:cxnSpLocks/>
            <a:stCxn id="9" idx="1"/>
            <a:endCxn id="22" idx="3"/>
          </p:cNvCxnSpPr>
          <p:nvPr/>
        </p:nvCxnSpPr>
        <p:spPr>
          <a:xfrm flipH="1">
            <a:off x="3263775" y="3387894"/>
            <a:ext cx="1620931" cy="3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D02C87-A154-C144-84D2-88F747CF5FEA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flipH="1">
            <a:off x="2049491" y="3768055"/>
            <a:ext cx="2992" cy="429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A9E2DBE-BF75-AB4D-8D03-B8EE9603A11B}"/>
              </a:ext>
            </a:extLst>
          </p:cNvPr>
          <p:cNvSpPr/>
          <p:nvPr/>
        </p:nvSpPr>
        <p:spPr>
          <a:xfrm>
            <a:off x="841190" y="3015409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ARTIFACT REPOSITORY</a:t>
            </a:r>
          </a:p>
          <a:p>
            <a:pPr algn="ctr"/>
            <a:r>
              <a:rPr lang="en-US" b="1" dirty="0"/>
              <a:t>Docker Registry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9F1ED4A-6D61-7248-B904-A6C9EB2FEB79}"/>
              </a:ext>
            </a:extLst>
          </p:cNvPr>
          <p:cNvSpPr/>
          <p:nvPr/>
        </p:nvSpPr>
        <p:spPr>
          <a:xfrm>
            <a:off x="8931213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 Environment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78268A-ACBF-8445-AFDC-093145CB442E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307291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Services Architecture</a:t>
            </a:r>
            <a:endParaRPr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3AADA6-5A88-344A-98AB-EEFBFA5F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2668" y="1618650"/>
            <a:ext cx="1006659" cy="1155794"/>
          </a:xfrm>
          <a:prstGeom prst="rect">
            <a:avLst/>
          </a:prstGeom>
        </p:spPr>
      </p:pic>
      <p:sp>
        <p:nvSpPr>
          <p:cNvPr id="6" name="Snip and Round Single Corner of Rectangle 5">
            <a:extLst>
              <a:ext uri="{FF2B5EF4-FFF2-40B4-BE49-F238E27FC236}">
                <a16:creationId xmlns:a16="http://schemas.microsoft.com/office/drawing/2014/main" id="{32710D2D-7C7D-4843-A87B-3819D04E1BBF}"/>
              </a:ext>
            </a:extLst>
          </p:cNvPr>
          <p:cNvSpPr/>
          <p:nvPr/>
        </p:nvSpPr>
        <p:spPr>
          <a:xfrm>
            <a:off x="5153023" y="3110949"/>
            <a:ext cx="1885953" cy="636101"/>
          </a:xfrm>
          <a:prstGeom prst="snipRound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52EB39D3-AF31-BB4C-A204-7A5D3EB12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018" y="1735921"/>
            <a:ext cx="914400" cy="914400"/>
          </a:xfrm>
          <a:prstGeom prst="rect">
            <a:avLst/>
          </a:prstGeom>
        </p:spPr>
      </p:pic>
      <p:sp>
        <p:nvSpPr>
          <p:cNvPr id="36" name="Snip and Round Single Corner of Rectangle 35">
            <a:extLst>
              <a:ext uri="{FF2B5EF4-FFF2-40B4-BE49-F238E27FC236}">
                <a16:creationId xmlns:a16="http://schemas.microsoft.com/office/drawing/2014/main" id="{C628AF16-6012-3D40-B704-5A9EFEABC4E1}"/>
              </a:ext>
            </a:extLst>
          </p:cNvPr>
          <p:cNvSpPr/>
          <p:nvPr/>
        </p:nvSpPr>
        <p:spPr>
          <a:xfrm>
            <a:off x="5153023" y="4083555"/>
            <a:ext cx="1885953" cy="636101"/>
          </a:xfrm>
          <a:prstGeom prst="snipRoundRect">
            <a:avLst/>
          </a:prstGeom>
          <a:gradFill>
            <a:gsLst>
              <a:gs pos="0">
                <a:srgbClr val="002060"/>
              </a:gs>
              <a:gs pos="50000">
                <a:srgbClr val="002060"/>
              </a:gs>
              <a:gs pos="100000">
                <a:schemeClr val="accent5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Server</a:t>
            </a:r>
          </a:p>
        </p:txBody>
      </p:sp>
      <p:sp>
        <p:nvSpPr>
          <p:cNvPr id="37" name="Snip and Round Single Corner of Rectangle 36">
            <a:extLst>
              <a:ext uri="{FF2B5EF4-FFF2-40B4-BE49-F238E27FC236}">
                <a16:creationId xmlns:a16="http://schemas.microsoft.com/office/drawing/2014/main" id="{5F68E60A-C288-934E-A02B-B5B76F510503}"/>
              </a:ext>
            </a:extLst>
          </p:cNvPr>
          <p:cNvSpPr/>
          <p:nvPr/>
        </p:nvSpPr>
        <p:spPr>
          <a:xfrm>
            <a:off x="5153023" y="5056161"/>
            <a:ext cx="1885953" cy="636101"/>
          </a:xfrm>
          <a:prstGeom prst="snipRoundRect">
            <a:avLst/>
          </a:prstGeom>
          <a:gradFill>
            <a:gsLst>
              <a:gs pos="0">
                <a:srgbClr val="672E09"/>
              </a:gs>
              <a:gs pos="50000">
                <a:srgbClr val="672E09"/>
              </a:gs>
              <a:gs pos="100000">
                <a:schemeClr val="accent2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IBAN Preamble</a:t>
            </a:r>
          </a:p>
        </p:txBody>
      </p:sp>
      <p:sp>
        <p:nvSpPr>
          <p:cNvPr id="38" name="Snip and Round Single Corner of Rectangle 37">
            <a:extLst>
              <a:ext uri="{FF2B5EF4-FFF2-40B4-BE49-F238E27FC236}">
                <a16:creationId xmlns:a16="http://schemas.microsoft.com/office/drawing/2014/main" id="{0FBC1CBB-A81C-C64C-B7FF-3F6F44403ED1}"/>
              </a:ext>
            </a:extLst>
          </p:cNvPr>
          <p:cNvSpPr/>
          <p:nvPr/>
        </p:nvSpPr>
        <p:spPr>
          <a:xfrm>
            <a:off x="2900890" y="5056160"/>
            <a:ext cx="1885953" cy="636101"/>
          </a:xfrm>
          <a:prstGeom prst="snipRoundRect">
            <a:avLst/>
          </a:prstGeom>
          <a:gradFill>
            <a:gsLst>
              <a:gs pos="0">
                <a:srgbClr val="331649"/>
              </a:gs>
              <a:gs pos="50000">
                <a:srgbClr val="331649"/>
              </a:gs>
              <a:gs pos="100000">
                <a:srgbClr val="7030A0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 Number</a:t>
            </a:r>
          </a:p>
        </p:txBody>
      </p:sp>
      <p:sp>
        <p:nvSpPr>
          <p:cNvPr id="39" name="Snip and Round Single Corner of Rectangle 38">
            <a:extLst>
              <a:ext uri="{FF2B5EF4-FFF2-40B4-BE49-F238E27FC236}">
                <a16:creationId xmlns:a16="http://schemas.microsoft.com/office/drawing/2014/main" id="{CAB57963-504E-C24C-AC9D-F65136BC97DB}"/>
              </a:ext>
            </a:extLst>
          </p:cNvPr>
          <p:cNvSpPr/>
          <p:nvPr/>
        </p:nvSpPr>
        <p:spPr>
          <a:xfrm>
            <a:off x="648757" y="5056159"/>
            <a:ext cx="1885953" cy="636101"/>
          </a:xfrm>
          <a:prstGeom prst="snipRoundRect">
            <a:avLst/>
          </a:prstGeom>
          <a:gradFill>
            <a:gsLst>
              <a:gs pos="0">
                <a:srgbClr val="6D0000"/>
              </a:gs>
              <a:gs pos="50000">
                <a:srgbClr val="6D0000"/>
              </a:gs>
              <a:gs pos="100000">
                <a:srgbClr val="FF121E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 Code</a:t>
            </a:r>
          </a:p>
        </p:txBody>
      </p:sp>
      <p:sp>
        <p:nvSpPr>
          <p:cNvPr id="40" name="Snip and Round Single Corner of Rectangle 39">
            <a:extLst>
              <a:ext uri="{FF2B5EF4-FFF2-40B4-BE49-F238E27FC236}">
                <a16:creationId xmlns:a16="http://schemas.microsoft.com/office/drawing/2014/main" id="{E88FB659-0F32-FF48-B4AA-6826B46DC2D0}"/>
              </a:ext>
            </a:extLst>
          </p:cNvPr>
          <p:cNvSpPr/>
          <p:nvPr/>
        </p:nvSpPr>
        <p:spPr>
          <a:xfrm>
            <a:off x="7405157" y="5056158"/>
            <a:ext cx="1885953" cy="636101"/>
          </a:xfrm>
          <a:prstGeom prst="snipRoundRect">
            <a:avLst/>
          </a:prstGeom>
          <a:gradFill>
            <a:gsLst>
              <a:gs pos="0">
                <a:srgbClr val="848400"/>
              </a:gs>
              <a:gs pos="50000">
                <a:srgbClr val="848400"/>
              </a:gs>
              <a:gs pos="100000">
                <a:srgbClr val="C7C700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41" name="Snip and Round Single Corner of Rectangle 40">
            <a:extLst>
              <a:ext uri="{FF2B5EF4-FFF2-40B4-BE49-F238E27FC236}">
                <a16:creationId xmlns:a16="http://schemas.microsoft.com/office/drawing/2014/main" id="{3E2E75B4-DCC8-3E4A-9A26-BDA3BA566EE1}"/>
              </a:ext>
            </a:extLst>
          </p:cNvPr>
          <p:cNvSpPr/>
          <p:nvPr/>
        </p:nvSpPr>
        <p:spPr>
          <a:xfrm>
            <a:off x="9657291" y="5056155"/>
            <a:ext cx="1885953" cy="636101"/>
          </a:xfrm>
          <a:prstGeom prst="snipRoundRect">
            <a:avLst/>
          </a:prstGeom>
          <a:gradFill>
            <a:gsLst>
              <a:gs pos="0">
                <a:srgbClr val="636363"/>
              </a:gs>
              <a:gs pos="50000">
                <a:srgbClr val="636363"/>
              </a:gs>
              <a:gs pos="100000">
                <a:schemeClr val="bg1">
                  <a:lumMod val="6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221CF0-373D-8542-9C42-4B0F34F88325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2449418" y="2193121"/>
            <a:ext cx="3143250" cy="3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1838EA-F70B-0045-94BF-826398FDF87F}"/>
              </a:ext>
            </a:extLst>
          </p:cNvPr>
          <p:cNvCxnSpPr>
            <a:cxnSpLocks/>
            <a:stCxn id="25" idx="2"/>
            <a:endCxn id="6" idx="3"/>
          </p:cNvCxnSpPr>
          <p:nvPr/>
        </p:nvCxnSpPr>
        <p:spPr>
          <a:xfrm>
            <a:off x="6095998" y="2774444"/>
            <a:ext cx="2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6618E3-FCE9-784C-9DD6-2655BE1DB038}"/>
              </a:ext>
            </a:extLst>
          </p:cNvPr>
          <p:cNvCxnSpPr>
            <a:cxnSpLocks/>
            <a:stCxn id="36" idx="3"/>
            <a:endCxn id="6" idx="1"/>
          </p:cNvCxnSpPr>
          <p:nvPr/>
        </p:nvCxnSpPr>
        <p:spPr>
          <a:xfrm flipV="1">
            <a:off x="6096000" y="3747050"/>
            <a:ext cx="0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EF3F6D6-300C-AE4D-BAA4-AA80CA4BD04B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6096000" y="4719656"/>
            <a:ext cx="0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07B381EF-EF98-8946-A8E1-014D8E70F703}"/>
              </a:ext>
            </a:extLst>
          </p:cNvPr>
          <p:cNvCxnSpPr>
            <a:cxnSpLocks/>
            <a:stCxn id="38" idx="3"/>
          </p:cNvCxnSpPr>
          <p:nvPr/>
        </p:nvCxnSpPr>
        <p:spPr>
          <a:xfrm rot="5400000" flipH="1" flipV="1">
            <a:off x="4244791" y="4147928"/>
            <a:ext cx="507309" cy="1309156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181A789-AB3B-B74B-9EA6-67E2B600F789}"/>
              </a:ext>
            </a:extLst>
          </p:cNvPr>
          <p:cNvCxnSpPr>
            <a:cxnSpLocks/>
            <a:stCxn id="39" idx="3"/>
            <a:endCxn id="36" idx="2"/>
          </p:cNvCxnSpPr>
          <p:nvPr/>
        </p:nvCxnSpPr>
        <p:spPr>
          <a:xfrm rot="5400000" flipH="1" flipV="1">
            <a:off x="3045102" y="2948239"/>
            <a:ext cx="654553" cy="3561289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79E53C28-3CA2-7C4E-8192-817927CA6612}"/>
              </a:ext>
            </a:extLst>
          </p:cNvPr>
          <p:cNvCxnSpPr>
            <a:cxnSpLocks/>
            <a:stCxn id="40" idx="3"/>
          </p:cNvCxnSpPr>
          <p:nvPr/>
        </p:nvCxnSpPr>
        <p:spPr>
          <a:xfrm rot="16200000" flipV="1">
            <a:off x="7439904" y="4147927"/>
            <a:ext cx="507306" cy="1309155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A1E8F5B-4FE6-D342-8D2C-BD61159DCCFD}"/>
              </a:ext>
            </a:extLst>
          </p:cNvPr>
          <p:cNvCxnSpPr>
            <a:cxnSpLocks/>
            <a:stCxn id="41" idx="3"/>
            <a:endCxn id="36" idx="0"/>
          </p:cNvCxnSpPr>
          <p:nvPr/>
        </p:nvCxnSpPr>
        <p:spPr>
          <a:xfrm rot="16200000" flipV="1">
            <a:off x="8492348" y="2948235"/>
            <a:ext cx="654549" cy="3561292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604CA08-3E16-AA44-86EC-7B4B958227CB}"/>
              </a:ext>
            </a:extLst>
          </p:cNvPr>
          <p:cNvSpPr/>
          <p:nvPr/>
        </p:nvSpPr>
        <p:spPr>
          <a:xfrm>
            <a:off x="259298" y="2921688"/>
            <a:ext cx="11655190" cy="3221488"/>
          </a:xfrm>
          <a:prstGeom prst="round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and Round Single Corner of Rectangle 72">
            <a:extLst>
              <a:ext uri="{FF2B5EF4-FFF2-40B4-BE49-F238E27FC236}">
                <a16:creationId xmlns:a16="http://schemas.microsoft.com/office/drawing/2014/main" id="{FEA1A96C-B77D-7743-88AC-C0F79CB1FC9B}"/>
              </a:ext>
            </a:extLst>
          </p:cNvPr>
          <p:cNvSpPr/>
          <p:nvPr/>
        </p:nvSpPr>
        <p:spPr>
          <a:xfrm>
            <a:off x="2900890" y="3107629"/>
            <a:ext cx="1885953" cy="636101"/>
          </a:xfrm>
          <a:prstGeom prst="snipRound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2C14A2-6EFA-044B-A2D8-A0B3B6135A86}"/>
              </a:ext>
            </a:extLst>
          </p:cNvPr>
          <p:cNvCxnSpPr>
            <a:cxnSpLocks/>
            <a:stCxn id="6" idx="2"/>
            <a:endCxn id="73" idx="0"/>
          </p:cNvCxnSpPr>
          <p:nvPr/>
        </p:nvCxnSpPr>
        <p:spPr>
          <a:xfrm flipH="1" flipV="1">
            <a:off x="4786843" y="3425680"/>
            <a:ext cx="366180" cy="332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Ansible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CD0E-7F6A-C04C-9401-A23EE6CF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8" t="4417" b="9292"/>
          <a:stretch/>
        </p:blipFill>
        <p:spPr>
          <a:xfrm>
            <a:off x="1923853" y="1312188"/>
            <a:ext cx="8344293" cy="5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7286482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– Rolling Update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5005804" y="2503645"/>
            <a:ext cx="216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http://34.77.225.138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19188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Web Application</a:t>
            </a:r>
            <a:endParaRPr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19A26-2358-154A-B5D1-B2DF32FA95A3}"/>
              </a:ext>
            </a:extLst>
          </p:cNvPr>
          <p:cNvSpPr/>
          <p:nvPr/>
        </p:nvSpPr>
        <p:spPr>
          <a:xfrm>
            <a:off x="4646212" y="3457752"/>
            <a:ext cx="2899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http://35.189.235.240:8080/</a:t>
            </a:r>
            <a:endParaRPr 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E2C1DB5-9692-484E-AA19-A277F597BED5}"/>
              </a:ext>
            </a:extLst>
          </p:cNvPr>
          <p:cNvSpPr txBox="1"/>
          <p:nvPr/>
        </p:nvSpPr>
        <p:spPr>
          <a:xfrm>
            <a:off x="2438400" y="2872977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Continuous Deployment</a:t>
            </a:r>
            <a:endParaRPr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89066-C4DD-B94F-BE7D-37CF44AFCDE5}"/>
              </a:ext>
            </a:extLst>
          </p:cNvPr>
          <p:cNvSpPr/>
          <p:nvPr/>
        </p:nvSpPr>
        <p:spPr>
          <a:xfrm>
            <a:off x="3046380" y="4411859"/>
            <a:ext cx="6099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https://github.com/Shaybs/PracticalProject/blob/development-test/CentralServer/application/routes.py/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D19C-E06F-074A-8BBA-56B60B63C273}"/>
              </a:ext>
            </a:extLst>
          </p:cNvPr>
          <p:cNvSpPr txBox="1"/>
          <p:nvPr/>
        </p:nvSpPr>
        <p:spPr>
          <a:xfrm>
            <a:off x="2438400" y="3827084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GitHub Repository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2810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transaction 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full banking application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tests – Including tests after log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security – Dummy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IAM Policies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3540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7" y="2987146"/>
            <a:ext cx="4377267" cy="88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Overview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5528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E645F7-8F63-5747-A57B-3D472A52D1D6}"/>
              </a:ext>
            </a:extLst>
          </p:cNvPr>
          <p:cNvSpPr txBox="1"/>
          <p:nvPr/>
        </p:nvSpPr>
        <p:spPr>
          <a:xfrm>
            <a:off x="492592" y="44678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4CC8703F-21AB-0A4A-B096-90FD697777B7}"/>
              </a:ext>
            </a:extLst>
          </p:cNvPr>
          <p:cNvSpPr txBox="1"/>
          <p:nvPr/>
        </p:nvSpPr>
        <p:spPr>
          <a:xfrm>
            <a:off x="2197438" y="5550585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</a:t>
            </a:r>
            <a:endParaRPr sz="1800" dirty="0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0214A0-2372-5642-B200-5B88F6205EB9}"/>
              </a:ext>
            </a:extLst>
          </p:cNvPr>
          <p:cNvSpPr txBox="1"/>
          <p:nvPr/>
        </p:nvSpPr>
        <p:spPr>
          <a:xfrm>
            <a:off x="7319298" y="5550585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NGINX</a:t>
            </a:r>
            <a:endParaRPr sz="1800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F6A8726-F34B-E04A-B01E-CDD46A4FB2F2}"/>
              </a:ext>
            </a:extLst>
          </p:cNvPr>
          <p:cNvSpPr txBox="1"/>
          <p:nvPr/>
        </p:nvSpPr>
        <p:spPr>
          <a:xfrm>
            <a:off x="8810431" y="5550585"/>
            <a:ext cx="245283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 COMPOSE</a:t>
            </a:r>
            <a:endParaRPr sz="1800" dirty="0"/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DF197BC-7738-B64D-AE36-B9B436050E51}"/>
              </a:ext>
            </a:extLst>
          </p:cNvPr>
          <p:cNvSpPr txBox="1"/>
          <p:nvPr/>
        </p:nvSpPr>
        <p:spPr>
          <a:xfrm>
            <a:off x="2161975" y="3153359"/>
            <a:ext cx="17595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POWERSHELL</a:t>
            </a:r>
            <a:endParaRPr sz="1800" dirty="0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FE555F30-364F-C344-BA12-CEC9ED38F584}"/>
              </a:ext>
            </a:extLst>
          </p:cNvPr>
          <p:cNvSpPr txBox="1"/>
          <p:nvPr/>
        </p:nvSpPr>
        <p:spPr>
          <a:xfrm>
            <a:off x="4727189" y="3171454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LINUX</a:t>
            </a:r>
            <a:endParaRPr sz="1800" dirty="0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4CB3DBE-D20A-DE45-821E-2F2ADAB2DEDB}"/>
              </a:ext>
            </a:extLst>
          </p:cNvPr>
          <p:cNvSpPr txBox="1"/>
          <p:nvPr/>
        </p:nvSpPr>
        <p:spPr>
          <a:xfrm>
            <a:off x="9781213" y="3153359"/>
            <a:ext cx="11511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FLASK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5E3E3-4298-9F48-ABC7-C3C77A13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87" y="1896850"/>
            <a:ext cx="1261918" cy="1261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C020B-5245-F045-9226-48E92D66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83" y="2083462"/>
            <a:ext cx="2101566" cy="88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AD65C-1F90-0548-BAD0-BD0811D9E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08"/>
          <a:stretch/>
        </p:blipFill>
        <p:spPr>
          <a:xfrm>
            <a:off x="5523706" y="1890212"/>
            <a:ext cx="4505525" cy="12812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8F1F8E-11D4-3A4E-BD4D-0E01CFC47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664" y="2079134"/>
            <a:ext cx="2293057" cy="89735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E69D33F5-BD4F-3C45-BDBB-5688A01E7A50}"/>
              </a:ext>
            </a:extLst>
          </p:cNvPr>
          <p:cNvSpPr txBox="1"/>
          <p:nvPr/>
        </p:nvSpPr>
        <p:spPr>
          <a:xfrm>
            <a:off x="5964029" y="3153359"/>
            <a:ext cx="36248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GOOGLE CLOUD PLATFORM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5D2AC-FD05-F449-A818-C242633E1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438" y="4047402"/>
            <a:ext cx="1688613" cy="12101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50167D-EC6D-3F4C-94DB-52D242646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5664" y="3834075"/>
            <a:ext cx="1425623" cy="1636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D5C927-0609-FB48-A7D3-F08BDF674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7247" y="3979388"/>
            <a:ext cx="12192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20834-5CE6-2547-AC3D-3D15913BC0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3931" y="3957315"/>
            <a:ext cx="1855773" cy="1390347"/>
          </a:xfrm>
          <a:prstGeom prst="rect">
            <a:avLst/>
          </a:prstGeom>
        </p:spPr>
      </p:pic>
      <p:sp>
        <p:nvSpPr>
          <p:cNvPr id="36" name="TextBox 8">
            <a:extLst>
              <a:ext uri="{FF2B5EF4-FFF2-40B4-BE49-F238E27FC236}">
                <a16:creationId xmlns:a16="http://schemas.microsoft.com/office/drawing/2014/main" id="{1DD096C7-8D39-7448-96FA-B75D0CEC6374}"/>
              </a:ext>
            </a:extLst>
          </p:cNvPr>
          <p:cNvSpPr txBox="1"/>
          <p:nvPr/>
        </p:nvSpPr>
        <p:spPr>
          <a:xfrm>
            <a:off x="4727189" y="557740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ASANA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4126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32135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B2AD3-5F70-0F44-93B8-F54B66696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36"/>
          <a:stretch/>
        </p:blipFill>
        <p:spPr>
          <a:xfrm>
            <a:off x="7697538" y="2729205"/>
            <a:ext cx="1282700" cy="1338008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F8BAFF25-0C48-9D4C-851C-F3302620AA0E}"/>
              </a:ext>
            </a:extLst>
          </p:cNvPr>
          <p:cNvSpPr txBox="1"/>
          <p:nvPr/>
        </p:nvSpPr>
        <p:spPr>
          <a:xfrm>
            <a:off x="3429061" y="4224104"/>
            <a:ext cx="2107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 SWARM</a:t>
            </a:r>
            <a:endParaRPr sz="18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6E471B7-5277-4F47-9539-3C12250D6448}"/>
              </a:ext>
            </a:extLst>
          </p:cNvPr>
          <p:cNvSpPr txBox="1"/>
          <p:nvPr/>
        </p:nvSpPr>
        <p:spPr>
          <a:xfrm>
            <a:off x="7687373" y="422410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54DBF-67C7-5041-AC5E-221394B1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284" y="2633896"/>
            <a:ext cx="1828357" cy="15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Asana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Stories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Risk Assessment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Log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 Pipeline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7317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Bank Application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5C9534-8F3C-5B40-A619-509E8D2BB49F}"/>
              </a:ext>
            </a:extLst>
          </p:cNvPr>
          <p:cNvGrpSpPr/>
          <p:nvPr/>
        </p:nvGrpSpPr>
        <p:grpSpPr>
          <a:xfrm>
            <a:off x="2438400" y="1792427"/>
            <a:ext cx="7315200" cy="3611701"/>
            <a:chOff x="2438400" y="1844040"/>
            <a:chExt cx="7315200" cy="3611701"/>
          </a:xfrm>
        </p:grpSpPr>
        <p:sp>
          <p:nvSpPr>
            <p:cNvPr id="139" name="TextBox 8"/>
            <p:cNvSpPr txBox="1"/>
            <p:nvPr/>
          </p:nvSpPr>
          <p:spPr>
            <a:xfrm>
              <a:off x="2438400" y="4686300"/>
              <a:ext cx="7315200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/>
                <a:t>A banking web application that can generate an account number, CVC, card number and IBAN</a:t>
              </a:r>
              <a:endParaRPr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2129D-EEF2-7E4A-B507-CA8FA2E3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9588" y="1844040"/>
              <a:ext cx="3552825" cy="28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45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689747-E0EB-9441-AA6A-8C22C52F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0656"/>
            <a:ext cx="10426700" cy="6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9FC2CF-8C95-E748-9F95-9E22D071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0656"/>
            <a:ext cx="10426700" cy="6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3505200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get an Account so that I can make national and international transactions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Banking Application with a Services Architecture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 Application that Generates a Bank Account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4009CB-D2E5-634B-B789-72BC520AC8FB}"/>
              </a:ext>
            </a:extLst>
          </p:cNvPr>
          <p:cNvSpPr/>
          <p:nvPr/>
        </p:nvSpPr>
        <p:spPr>
          <a:xfrm>
            <a:off x="3505200" y="2227981"/>
            <a:ext cx="5181600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get an Account</a:t>
            </a:r>
          </a:p>
        </p:txBody>
      </p:sp>
    </p:spTree>
    <p:extLst>
      <p:ext uri="{BB962C8B-B14F-4D97-AF65-F5344CB8AC3E}">
        <p14:creationId xmlns:p14="http://schemas.microsoft.com/office/powerpoint/2010/main" val="90210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348</Words>
  <Application>Microsoft Macintosh PowerPoint</Application>
  <PresentationFormat>Widescreen</PresentationFormat>
  <Paragraphs>109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Program Overview</vt:lpstr>
      <vt:lpstr>Program Overview</vt:lpstr>
      <vt:lpstr>PowerPoint Presentation</vt:lpstr>
      <vt:lpstr>Project - Bank Application</vt:lpstr>
      <vt:lpstr>PowerPoint Presentation</vt:lpstr>
      <vt:lpstr>PowerPoint Presentation</vt:lpstr>
      <vt:lpstr>PowerPoint Presentation</vt:lpstr>
      <vt:lpstr>Epic I: User Story and Use Case I</vt:lpstr>
      <vt:lpstr>Entity Relationship Diagram</vt:lpstr>
      <vt:lpstr>Risk Assessment</vt:lpstr>
      <vt:lpstr>Test Log</vt:lpstr>
      <vt:lpstr>CI Pipeline</vt:lpstr>
      <vt:lpstr>Services Architecture</vt:lpstr>
      <vt:lpstr>Ansible</vt:lpstr>
      <vt:lpstr>Demonstration – Rolling Update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Shuaib Hussain</dc:creator>
  <cp:lastModifiedBy>Shuaib Hussain</cp:lastModifiedBy>
  <cp:revision>39</cp:revision>
  <dcterms:created xsi:type="dcterms:W3CDTF">2019-12-08T20:57:13Z</dcterms:created>
  <dcterms:modified xsi:type="dcterms:W3CDTF">2020-01-12T22:03:25Z</dcterms:modified>
</cp:coreProperties>
</file>